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74" r:id="rId7"/>
    <p:sldId id="277" r:id="rId8"/>
    <p:sldId id="278" r:id="rId9"/>
    <p:sldId id="264" r:id="rId10"/>
    <p:sldId id="263" r:id="rId11"/>
    <p:sldId id="265" r:id="rId12"/>
    <p:sldId id="266" r:id="rId13"/>
    <p:sldId id="267" r:id="rId14"/>
    <p:sldId id="268" r:id="rId15"/>
    <p:sldId id="269" r:id="rId16"/>
    <p:sldId id="270" r:id="rId17"/>
    <p:sldId id="258" r:id="rId18"/>
    <p:sldId id="259" r:id="rId19"/>
    <p:sldId id="273" r:id="rId20"/>
    <p:sldId id="272" r:id="rId21"/>
    <p:sldId id="276" r:id="rId22"/>
    <p:sldId id="275" r:id="rId23"/>
    <p:sldId id="271" r:id="rId24"/>
    <p:sldId id="280" r:id="rId25"/>
    <p:sldId id="279" r:id="rId26"/>
  </p:sldIdLst>
  <p:sldSz cx="12192000" cy="6858000"/>
  <p:notesSz cx="6858000" cy="9144000"/>
  <p:defaultText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67" d="100"/>
          <a:sy n="67" d="100"/>
        </p:scale>
        <p:origin x="648" y="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4899D-EBAF-8086-D302-310AAB0A12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SA"/>
          </a:p>
        </p:txBody>
      </p:sp>
      <p:sp>
        <p:nvSpPr>
          <p:cNvPr id="3" name="Subtitle 2">
            <a:extLst>
              <a:ext uri="{FF2B5EF4-FFF2-40B4-BE49-F238E27FC236}">
                <a16:creationId xmlns:a16="http://schemas.microsoft.com/office/drawing/2014/main" id="{9FEEE281-815D-0621-6886-88924876E5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SA"/>
          </a:p>
        </p:txBody>
      </p:sp>
      <p:sp>
        <p:nvSpPr>
          <p:cNvPr id="4" name="Date Placeholder 3">
            <a:extLst>
              <a:ext uri="{FF2B5EF4-FFF2-40B4-BE49-F238E27FC236}">
                <a16:creationId xmlns:a16="http://schemas.microsoft.com/office/drawing/2014/main" id="{8F6CA1B1-E70C-AEF8-ACA8-6C9C9ECA427D}"/>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3DC46A8E-658F-706B-5BC1-F82F1D341432}"/>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5E74B00F-5F50-BF31-3861-21FA338B1C16}"/>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3003442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AA398-B2B5-4A0D-AF0A-EBE862E59135}"/>
              </a:ext>
            </a:extLst>
          </p:cNvPr>
          <p:cNvSpPr>
            <a:spLocks noGrp="1"/>
          </p:cNvSpPr>
          <p:nvPr>
            <p:ph type="title"/>
          </p:nvPr>
        </p:nvSpPr>
        <p:spPr/>
        <p:txBody>
          <a:bodyPr/>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4F8F9838-CDED-76CF-CDB1-7B2870E6C9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F5BD4CB7-54F3-41FB-F627-6C700E820F45}"/>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F98FA4DB-00C0-574C-88A5-A3BF557966CA}"/>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094FAC2E-7F22-35AF-E73D-67A3910E7CE5}"/>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41287156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EE0A6B-9C53-FD18-07CF-7AB33961BF9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7941BEF0-3BB8-530E-B725-E346A2DFF1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1D16B51D-3F5F-BC31-88C9-7D250E6B31CD}"/>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6BBC0603-1735-F11D-D3BE-4D5D747BD6BC}"/>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E2D3E513-9CE4-9CB5-CBC3-6AEAA9E6601E}"/>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864683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5DFA2-ACAF-CBA8-BF63-3E4C592843DC}"/>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D759E545-2969-C869-51C9-EB2AB90B87E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DFA7967B-9986-DD33-84C8-30CA9684A8A9}"/>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5B86E1DF-1FD3-B6FF-9376-488922DD2021}"/>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FA9693A-DD57-D3BF-CD49-B3BC51C24505}"/>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2766284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362C0-F048-746D-2E32-31FEB1A2A1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SA"/>
          </a:p>
        </p:txBody>
      </p:sp>
      <p:sp>
        <p:nvSpPr>
          <p:cNvPr id="3" name="Text Placeholder 2">
            <a:extLst>
              <a:ext uri="{FF2B5EF4-FFF2-40B4-BE49-F238E27FC236}">
                <a16:creationId xmlns:a16="http://schemas.microsoft.com/office/drawing/2014/main" id="{13A66181-0EC2-5D57-09D6-68E5E5BDD3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FF1946-3026-039D-E517-5265BF009B3E}"/>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0CC18153-A335-7245-3ED6-48F55EE57FC6}"/>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C299A48A-80A0-7FB6-5DE5-B816CBB3961D}"/>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3377231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1C111-87B1-8975-72EB-3E2F2B350CB3}"/>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B3F09632-3100-1468-EF29-0E490C21EF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Content Placeholder 3">
            <a:extLst>
              <a:ext uri="{FF2B5EF4-FFF2-40B4-BE49-F238E27FC236}">
                <a16:creationId xmlns:a16="http://schemas.microsoft.com/office/drawing/2014/main" id="{D5D4141D-12AA-E904-D2D3-D2AD62A3FF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Date Placeholder 4">
            <a:extLst>
              <a:ext uri="{FF2B5EF4-FFF2-40B4-BE49-F238E27FC236}">
                <a16:creationId xmlns:a16="http://schemas.microsoft.com/office/drawing/2014/main" id="{D8AC8DDB-B39F-653C-2D65-7948EB1C3F3F}"/>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6" name="Footer Placeholder 5">
            <a:extLst>
              <a:ext uri="{FF2B5EF4-FFF2-40B4-BE49-F238E27FC236}">
                <a16:creationId xmlns:a16="http://schemas.microsoft.com/office/drawing/2014/main" id="{3EF0BFE2-6067-DC26-8D1E-23C46055B94C}"/>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333837CA-42D3-32CA-673C-DD54243867E1}"/>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10289662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BB1A2-B439-5D1E-FC71-A276E91CC4C0}"/>
              </a:ext>
            </a:extLst>
          </p:cNvPr>
          <p:cNvSpPr>
            <a:spLocks noGrp="1"/>
          </p:cNvSpPr>
          <p:nvPr>
            <p:ph type="title"/>
          </p:nvPr>
        </p:nvSpPr>
        <p:spPr>
          <a:xfrm>
            <a:off x="839788" y="365125"/>
            <a:ext cx="10515600" cy="1325563"/>
          </a:xfrm>
        </p:spPr>
        <p:txBody>
          <a:bodyPr/>
          <a:lstStyle/>
          <a:p>
            <a:r>
              <a:rPr lang="en-US"/>
              <a:t>Click to edit Master title style</a:t>
            </a:r>
            <a:endParaRPr lang="ar-SA"/>
          </a:p>
        </p:txBody>
      </p:sp>
      <p:sp>
        <p:nvSpPr>
          <p:cNvPr id="3" name="Text Placeholder 2">
            <a:extLst>
              <a:ext uri="{FF2B5EF4-FFF2-40B4-BE49-F238E27FC236}">
                <a16:creationId xmlns:a16="http://schemas.microsoft.com/office/drawing/2014/main" id="{E1B6CABB-AE91-D9A3-122B-67DE792E85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A8B198-92A2-E6F3-DC82-8CC882392A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Text Placeholder 4">
            <a:extLst>
              <a:ext uri="{FF2B5EF4-FFF2-40B4-BE49-F238E27FC236}">
                <a16:creationId xmlns:a16="http://schemas.microsoft.com/office/drawing/2014/main" id="{521431D6-4C9F-7B7E-1EEE-755B0316B8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A4F520-4F80-B320-7E9F-5C62C98CB1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7" name="Date Placeholder 6">
            <a:extLst>
              <a:ext uri="{FF2B5EF4-FFF2-40B4-BE49-F238E27FC236}">
                <a16:creationId xmlns:a16="http://schemas.microsoft.com/office/drawing/2014/main" id="{FC4FC3B1-64DA-B600-891F-F54246B4530E}"/>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8" name="Footer Placeholder 7">
            <a:extLst>
              <a:ext uri="{FF2B5EF4-FFF2-40B4-BE49-F238E27FC236}">
                <a16:creationId xmlns:a16="http://schemas.microsoft.com/office/drawing/2014/main" id="{01B3E8D3-8DB6-094C-05AB-FE4BEAFA0F36}"/>
              </a:ext>
            </a:extLst>
          </p:cNvPr>
          <p:cNvSpPr>
            <a:spLocks noGrp="1"/>
          </p:cNvSpPr>
          <p:nvPr>
            <p:ph type="ftr" sz="quarter" idx="11"/>
          </p:nvPr>
        </p:nvSpPr>
        <p:spPr/>
        <p:txBody>
          <a:bodyPr/>
          <a:lstStyle/>
          <a:p>
            <a:endParaRPr lang="ar-SA"/>
          </a:p>
        </p:txBody>
      </p:sp>
      <p:sp>
        <p:nvSpPr>
          <p:cNvPr id="9" name="Slide Number Placeholder 8">
            <a:extLst>
              <a:ext uri="{FF2B5EF4-FFF2-40B4-BE49-F238E27FC236}">
                <a16:creationId xmlns:a16="http://schemas.microsoft.com/office/drawing/2014/main" id="{3DA16804-F0A3-B05C-9289-F258D54FE899}"/>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2332491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AC177-20FD-14BB-E79E-B36C1D40FC9E}"/>
              </a:ext>
            </a:extLst>
          </p:cNvPr>
          <p:cNvSpPr>
            <a:spLocks noGrp="1"/>
          </p:cNvSpPr>
          <p:nvPr>
            <p:ph type="title"/>
          </p:nvPr>
        </p:nvSpPr>
        <p:spPr/>
        <p:txBody>
          <a:bodyPr/>
          <a:lstStyle/>
          <a:p>
            <a:r>
              <a:rPr lang="en-US"/>
              <a:t>Click to edit Master title style</a:t>
            </a:r>
            <a:endParaRPr lang="ar-SA"/>
          </a:p>
        </p:txBody>
      </p:sp>
      <p:sp>
        <p:nvSpPr>
          <p:cNvPr id="3" name="Date Placeholder 2">
            <a:extLst>
              <a:ext uri="{FF2B5EF4-FFF2-40B4-BE49-F238E27FC236}">
                <a16:creationId xmlns:a16="http://schemas.microsoft.com/office/drawing/2014/main" id="{AE9DEEA7-71FA-C7AE-BAD2-27B2588670D4}"/>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4" name="Footer Placeholder 3">
            <a:extLst>
              <a:ext uri="{FF2B5EF4-FFF2-40B4-BE49-F238E27FC236}">
                <a16:creationId xmlns:a16="http://schemas.microsoft.com/office/drawing/2014/main" id="{4E757B18-9D78-C419-8A22-CCFFBB778D95}"/>
              </a:ext>
            </a:extLst>
          </p:cNvPr>
          <p:cNvSpPr>
            <a:spLocks noGrp="1"/>
          </p:cNvSpPr>
          <p:nvPr>
            <p:ph type="ftr" sz="quarter" idx="11"/>
          </p:nvPr>
        </p:nvSpPr>
        <p:spPr/>
        <p:txBody>
          <a:bodyPr/>
          <a:lstStyle/>
          <a:p>
            <a:endParaRPr lang="ar-SA"/>
          </a:p>
        </p:txBody>
      </p:sp>
      <p:sp>
        <p:nvSpPr>
          <p:cNvPr id="5" name="Slide Number Placeholder 4">
            <a:extLst>
              <a:ext uri="{FF2B5EF4-FFF2-40B4-BE49-F238E27FC236}">
                <a16:creationId xmlns:a16="http://schemas.microsoft.com/office/drawing/2014/main" id="{4AE668DC-2CB0-412D-2B13-1F1902B94AB7}"/>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702045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5CB62F-BD7E-584C-B39F-6854ABAE783D}"/>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3" name="Footer Placeholder 2">
            <a:extLst>
              <a:ext uri="{FF2B5EF4-FFF2-40B4-BE49-F238E27FC236}">
                <a16:creationId xmlns:a16="http://schemas.microsoft.com/office/drawing/2014/main" id="{1B1805C3-CBA4-9B7E-5AC1-72C32E983BFA}"/>
              </a:ext>
            </a:extLst>
          </p:cNvPr>
          <p:cNvSpPr>
            <a:spLocks noGrp="1"/>
          </p:cNvSpPr>
          <p:nvPr>
            <p:ph type="ftr" sz="quarter" idx="11"/>
          </p:nvPr>
        </p:nvSpPr>
        <p:spPr/>
        <p:txBody>
          <a:bodyPr/>
          <a:lstStyle/>
          <a:p>
            <a:endParaRPr lang="ar-SA"/>
          </a:p>
        </p:txBody>
      </p:sp>
      <p:sp>
        <p:nvSpPr>
          <p:cNvPr id="4" name="Slide Number Placeholder 3">
            <a:extLst>
              <a:ext uri="{FF2B5EF4-FFF2-40B4-BE49-F238E27FC236}">
                <a16:creationId xmlns:a16="http://schemas.microsoft.com/office/drawing/2014/main" id="{6B40B2BA-6F32-71EB-B974-C3C2042DB996}"/>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1267791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A077D-69AC-C0E8-A185-AAF7E57364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Content Placeholder 2">
            <a:extLst>
              <a:ext uri="{FF2B5EF4-FFF2-40B4-BE49-F238E27FC236}">
                <a16:creationId xmlns:a16="http://schemas.microsoft.com/office/drawing/2014/main" id="{166C1753-AE83-E226-8578-2B9555E6F2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Text Placeholder 3">
            <a:extLst>
              <a:ext uri="{FF2B5EF4-FFF2-40B4-BE49-F238E27FC236}">
                <a16:creationId xmlns:a16="http://schemas.microsoft.com/office/drawing/2014/main" id="{C005E9A8-34CD-3BB5-E035-34B8D8DF87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CD08CC-A639-2EDD-D0D8-A5DB39D279C7}"/>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6" name="Footer Placeholder 5">
            <a:extLst>
              <a:ext uri="{FF2B5EF4-FFF2-40B4-BE49-F238E27FC236}">
                <a16:creationId xmlns:a16="http://schemas.microsoft.com/office/drawing/2014/main" id="{7E3DC342-FBDC-58AF-A451-901813246DC1}"/>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89850FB1-3BD5-E467-774A-ECDCA930CF6D}"/>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3837532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B2CBD-97DD-0376-0F11-8BEA2D37C3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Picture Placeholder 2">
            <a:extLst>
              <a:ext uri="{FF2B5EF4-FFF2-40B4-BE49-F238E27FC236}">
                <a16:creationId xmlns:a16="http://schemas.microsoft.com/office/drawing/2014/main" id="{EFFD8FEA-6E94-9188-B04A-BF60F29F91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A"/>
          </a:p>
        </p:txBody>
      </p:sp>
      <p:sp>
        <p:nvSpPr>
          <p:cNvPr id="4" name="Text Placeholder 3">
            <a:extLst>
              <a:ext uri="{FF2B5EF4-FFF2-40B4-BE49-F238E27FC236}">
                <a16:creationId xmlns:a16="http://schemas.microsoft.com/office/drawing/2014/main" id="{15F7B226-268C-00B6-F7C2-7B5C949C58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932F52-4414-DF63-D98F-29B1534C039D}"/>
              </a:ext>
            </a:extLst>
          </p:cNvPr>
          <p:cNvSpPr>
            <a:spLocks noGrp="1"/>
          </p:cNvSpPr>
          <p:nvPr>
            <p:ph type="dt" sz="half" idx="10"/>
          </p:nvPr>
        </p:nvSpPr>
        <p:spPr/>
        <p:txBody>
          <a:bodyPr/>
          <a:lstStyle/>
          <a:p>
            <a:fld id="{69764DFB-0F9A-4E17-9750-E2CC95C5B5B4}" type="datetimeFigureOut">
              <a:rPr lang="ar-SA" smtClean="0"/>
              <a:t>14/11/44</a:t>
            </a:fld>
            <a:endParaRPr lang="ar-SA"/>
          </a:p>
        </p:txBody>
      </p:sp>
      <p:sp>
        <p:nvSpPr>
          <p:cNvPr id="6" name="Footer Placeholder 5">
            <a:extLst>
              <a:ext uri="{FF2B5EF4-FFF2-40B4-BE49-F238E27FC236}">
                <a16:creationId xmlns:a16="http://schemas.microsoft.com/office/drawing/2014/main" id="{63B7C32D-B4D8-09E8-70A8-B742C28F6232}"/>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FBADCC82-B3D9-EE9D-2B89-0062FC950C71}"/>
              </a:ext>
            </a:extLst>
          </p:cNvPr>
          <p:cNvSpPr>
            <a:spLocks noGrp="1"/>
          </p:cNvSpPr>
          <p:nvPr>
            <p:ph type="sldNum" sz="quarter" idx="12"/>
          </p:nvPr>
        </p:nvSpPr>
        <p:spPr/>
        <p:txBody>
          <a:bodyPr/>
          <a:lstStyle/>
          <a:p>
            <a:fld id="{84182CFC-F8A2-4DB6-B410-FF1409BAF9F2}" type="slidenum">
              <a:rPr lang="ar-SA" smtClean="0"/>
              <a:t>‹#›</a:t>
            </a:fld>
            <a:endParaRPr lang="ar-SA"/>
          </a:p>
        </p:txBody>
      </p:sp>
    </p:spTree>
    <p:extLst>
      <p:ext uri="{BB962C8B-B14F-4D97-AF65-F5344CB8AC3E}">
        <p14:creationId xmlns:p14="http://schemas.microsoft.com/office/powerpoint/2010/main" val="2956260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802DC7-04C9-61A5-DAEF-29FDB091F7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SA"/>
          </a:p>
        </p:txBody>
      </p:sp>
      <p:sp>
        <p:nvSpPr>
          <p:cNvPr id="3" name="Text Placeholder 2">
            <a:extLst>
              <a:ext uri="{FF2B5EF4-FFF2-40B4-BE49-F238E27FC236}">
                <a16:creationId xmlns:a16="http://schemas.microsoft.com/office/drawing/2014/main" id="{0E528E46-65AB-4AC2-6B6D-77106108C4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5459F625-A61B-AAA6-ED1C-C99D9D4561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764DFB-0F9A-4E17-9750-E2CC95C5B5B4}" type="datetimeFigureOut">
              <a:rPr lang="ar-SA" smtClean="0"/>
              <a:t>14/11/44</a:t>
            </a:fld>
            <a:endParaRPr lang="ar-SA"/>
          </a:p>
        </p:txBody>
      </p:sp>
      <p:sp>
        <p:nvSpPr>
          <p:cNvPr id="5" name="Footer Placeholder 4">
            <a:extLst>
              <a:ext uri="{FF2B5EF4-FFF2-40B4-BE49-F238E27FC236}">
                <a16:creationId xmlns:a16="http://schemas.microsoft.com/office/drawing/2014/main" id="{CED617CF-6F8A-9E3B-51B4-B54FB91B1B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ar-SA"/>
          </a:p>
        </p:txBody>
      </p:sp>
      <p:sp>
        <p:nvSpPr>
          <p:cNvPr id="6" name="Slide Number Placeholder 5">
            <a:extLst>
              <a:ext uri="{FF2B5EF4-FFF2-40B4-BE49-F238E27FC236}">
                <a16:creationId xmlns:a16="http://schemas.microsoft.com/office/drawing/2014/main" id="{432CA61C-8EDB-3893-6EED-49FA439986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182CFC-F8A2-4DB6-B410-FF1409BAF9F2}" type="slidenum">
              <a:rPr lang="ar-SA" smtClean="0"/>
              <a:t>‹#›</a:t>
            </a:fld>
            <a:endParaRPr lang="ar-SA"/>
          </a:p>
        </p:txBody>
      </p:sp>
    </p:spTree>
    <p:extLst>
      <p:ext uri="{BB962C8B-B14F-4D97-AF65-F5344CB8AC3E}">
        <p14:creationId xmlns:p14="http://schemas.microsoft.com/office/powerpoint/2010/main" val="17523610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pic>
        <p:nvPicPr>
          <p:cNvPr id="7" name="Picture 6" descr="A picture containing graphics, graphic design, logo, design&#10;&#10;Description automatically generated">
            <a:extLst>
              <a:ext uri="{FF2B5EF4-FFF2-40B4-BE49-F238E27FC236}">
                <a16:creationId xmlns:a16="http://schemas.microsoft.com/office/drawing/2014/main" id="{C06006ED-C0F3-5FAE-01C7-FB5FA8D4FD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3571" y="379004"/>
            <a:ext cx="1538856" cy="15388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9" name="TextBox 8">
            <a:extLst>
              <a:ext uri="{FF2B5EF4-FFF2-40B4-BE49-F238E27FC236}">
                <a16:creationId xmlns:a16="http://schemas.microsoft.com/office/drawing/2014/main" id="{3710563A-CC79-8C1F-7253-7C0877CA36FA}"/>
              </a:ext>
            </a:extLst>
          </p:cNvPr>
          <p:cNvSpPr txBox="1"/>
          <p:nvPr/>
        </p:nvSpPr>
        <p:spPr>
          <a:xfrm>
            <a:off x="2578412" y="1917860"/>
            <a:ext cx="7965331" cy="1200329"/>
          </a:xfrm>
          <a:prstGeom prst="rect">
            <a:avLst/>
          </a:prstGeom>
          <a:noFill/>
        </p:spPr>
        <p:txBody>
          <a:bodyPr wrap="square">
            <a:spAutoFit/>
          </a:bodyPr>
          <a:lstStyle/>
          <a:p>
            <a:r>
              <a:rPr lang="en-US" sz="7200" dirty="0" err="1">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Kammelna</a:t>
            </a:r>
            <a:r>
              <a:rPr lang="en-US" sz="72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Project</a:t>
            </a:r>
            <a:endParaRPr lang="ar-SA" sz="72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11" name="TextBox 10">
            <a:extLst>
              <a:ext uri="{FF2B5EF4-FFF2-40B4-BE49-F238E27FC236}">
                <a16:creationId xmlns:a16="http://schemas.microsoft.com/office/drawing/2014/main" id="{9F186125-6730-EC81-2530-0128CDE66520}"/>
              </a:ext>
            </a:extLst>
          </p:cNvPr>
          <p:cNvSpPr txBox="1"/>
          <p:nvPr/>
        </p:nvSpPr>
        <p:spPr>
          <a:xfrm>
            <a:off x="2186711" y="2970406"/>
            <a:ext cx="7818577" cy="2308324"/>
          </a:xfrm>
          <a:prstGeom prst="rect">
            <a:avLst/>
          </a:prstGeom>
          <a:noFill/>
        </p:spPr>
        <p:txBody>
          <a:bodyPr wrap="square" rtlCol="1">
            <a:spAutoFit/>
          </a:bodyPr>
          <a:lstStyle/>
          <a:p>
            <a:pPr algn="ctr"/>
            <a:r>
              <a:rPr lang="en-US"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By</a:t>
            </a:r>
          </a:p>
          <a:p>
            <a:pPr algn="ctr"/>
            <a:r>
              <a:rPr lang="en-US"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Abdullah Nasser </a:t>
            </a:r>
            <a:r>
              <a:rPr lang="en-US" sz="3600" dirty="0" err="1">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Almohsen</a:t>
            </a:r>
            <a:endParaRPr lang="en-US"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endParaRPr>
          </a:p>
          <a:p>
            <a:pPr algn="ctr"/>
            <a:r>
              <a:rPr lang="en-US"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Saeed Abdullah Alghamdi</a:t>
            </a:r>
          </a:p>
          <a:p>
            <a:pPr algn="ctr"/>
            <a:r>
              <a:rPr lang="en-US"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Saleh Khaled </a:t>
            </a:r>
            <a:r>
              <a:rPr lang="en-US" sz="3600" dirty="0" err="1">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Alenzi</a:t>
            </a:r>
            <a:endParaRPr lang="ar-SA" sz="36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2" name="TextBox 1">
            <a:extLst>
              <a:ext uri="{FF2B5EF4-FFF2-40B4-BE49-F238E27FC236}">
                <a16:creationId xmlns:a16="http://schemas.microsoft.com/office/drawing/2014/main" id="{EF1D2088-74DD-5B44-639E-F5FC29618E93}"/>
              </a:ext>
            </a:extLst>
          </p:cNvPr>
          <p:cNvSpPr txBox="1"/>
          <p:nvPr/>
        </p:nvSpPr>
        <p:spPr>
          <a:xfrm>
            <a:off x="2226645" y="5549986"/>
            <a:ext cx="7818577" cy="1077218"/>
          </a:xfrm>
          <a:prstGeom prst="rect">
            <a:avLst/>
          </a:prstGeom>
          <a:noFill/>
        </p:spPr>
        <p:txBody>
          <a:bodyPr wrap="square" rtlCol="1">
            <a:spAutoFit/>
          </a:bodyPr>
          <a:lstStyle/>
          <a:p>
            <a:pPr algn="ctr"/>
            <a:r>
              <a:rPr lang="en-US" sz="32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Supervised by: Dr. Mohammed </a:t>
            </a:r>
            <a:r>
              <a:rPr lang="en-US" sz="3200" dirty="0" err="1">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Assiri</a:t>
            </a:r>
            <a:endParaRPr lang="en-US" sz="32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endParaRPr>
          </a:p>
          <a:p>
            <a:pPr algn="ctr"/>
            <a:r>
              <a:rPr lang="en-US" sz="32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rPr>
              <a:t>Year: 2023</a:t>
            </a:r>
            <a:endParaRPr lang="ar-SA" sz="3200" dirty="0">
              <a:ln w="9525">
                <a:solidFill>
                  <a:sysClr val="windowText" lastClr="000000"/>
                </a:solidFill>
              </a:ln>
              <a:solidFill>
                <a:schemeClr val="bg1"/>
              </a:solidFill>
              <a:effectLst>
                <a:glow rad="101600">
                  <a:schemeClr val="tx1">
                    <a:alpha val="60000"/>
                  </a:schemeClr>
                </a:glow>
                <a:outerShdw blurRad="38100" dist="38100" dir="2700000" algn="tl">
                  <a:srgbClr val="000000">
                    <a:alpha val="43137"/>
                  </a:srgbClr>
                </a:outerShdw>
              </a:effectLst>
              <a:latin typeface="Bahnschrift SemiBold SemiConden" panose="020B0502040204020203" pitchFamily="34" charset="0"/>
            </a:endParaRPr>
          </a:p>
        </p:txBody>
      </p:sp>
    </p:spTree>
    <p:extLst>
      <p:ext uri="{BB962C8B-B14F-4D97-AF65-F5344CB8AC3E}">
        <p14:creationId xmlns:p14="http://schemas.microsoft.com/office/powerpoint/2010/main" val="3158931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strVal val="#ppt_w+.3"/>
                                          </p:val>
                                        </p:tav>
                                        <p:tav tm="100000">
                                          <p:val>
                                            <p:strVal val="#ppt_w"/>
                                          </p:val>
                                        </p:tav>
                                      </p:tavLst>
                                    </p:anim>
                                    <p:anim calcmode="lin" valueType="num">
                                      <p:cBhvr>
                                        <p:cTn id="8" dur="500" fill="hold"/>
                                        <p:tgtEl>
                                          <p:spTgt spid="11"/>
                                        </p:tgtEl>
                                        <p:attrNameLst>
                                          <p:attrName>ppt_h</p:attrName>
                                        </p:attrNameLst>
                                      </p:cBhvr>
                                      <p:tavLst>
                                        <p:tav tm="0">
                                          <p:val>
                                            <p:strVal val="#ppt_h"/>
                                          </p:val>
                                        </p:tav>
                                        <p:tav tm="100000">
                                          <p:val>
                                            <p:strVal val="#ppt_h"/>
                                          </p:val>
                                        </p:tav>
                                      </p:tavLst>
                                    </p:anim>
                                    <p:animEffect transition="in" filter="fade">
                                      <p:cBhvr>
                                        <p:cTn id="9" dur="500"/>
                                        <p:tgtEl>
                                          <p:spTgt spid="11"/>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strVal val="#ppt_w+.3"/>
                                          </p:val>
                                        </p:tav>
                                        <p:tav tm="100000">
                                          <p:val>
                                            <p:strVal val="#ppt_w"/>
                                          </p:val>
                                        </p:tav>
                                      </p:tavLst>
                                    </p:anim>
                                    <p:anim calcmode="lin" valueType="num">
                                      <p:cBhvr>
                                        <p:cTn id="15" dur="500" fill="hold"/>
                                        <p:tgtEl>
                                          <p:spTgt spid="2"/>
                                        </p:tgtEl>
                                        <p:attrNameLst>
                                          <p:attrName>ppt_h</p:attrName>
                                        </p:attrNameLst>
                                      </p:cBhvr>
                                      <p:tavLst>
                                        <p:tav tm="0">
                                          <p:val>
                                            <p:strVal val="#ppt_h"/>
                                          </p:val>
                                        </p:tav>
                                        <p:tav tm="100000">
                                          <p:val>
                                            <p:strVal val="#ppt_h"/>
                                          </p:val>
                                        </p:tav>
                                      </p:tavLst>
                                    </p:anim>
                                    <p:animEffect transition="in" filter="fade">
                                      <p:cBhvr>
                                        <p:cTn id="1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3147841" y="609175"/>
            <a:ext cx="6524797"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505839" y="1858558"/>
            <a:ext cx="10914434" cy="48320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Technical support: this is essential functional requirements in many in case any problems, glitches, crashes, or cheating cases happening in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t>
            </a:r>
          </a:p>
          <a:p>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Creating account and signing in: The app must allow the users to create their own accounts and login using their username and password. Also, The system must allow users to log in with their Google and apple accounts.</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account management: the users can change their account information at any time.</a:t>
            </a:r>
          </a:p>
        </p:txBody>
      </p:sp>
      <p:pic>
        <p:nvPicPr>
          <p:cNvPr id="3" name="Picture 2" descr="A green gear with a check mark on it&#10;&#10;Description automatically generated with low confidence">
            <a:extLst>
              <a:ext uri="{FF2B5EF4-FFF2-40B4-BE49-F238E27FC236}">
                <a16:creationId xmlns:a16="http://schemas.microsoft.com/office/drawing/2014/main" id="{6FB619D2-7331-EAA4-3621-B6B103A6E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7875" y="333998"/>
            <a:ext cx="1409701" cy="1409701"/>
          </a:xfrm>
          <a:prstGeom prst="rect">
            <a:avLst/>
          </a:prstGeom>
        </p:spPr>
      </p:pic>
    </p:spTree>
    <p:extLst>
      <p:ext uri="{BB962C8B-B14F-4D97-AF65-F5344CB8AC3E}">
        <p14:creationId xmlns:p14="http://schemas.microsoft.com/office/powerpoint/2010/main" val="204254257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3147841" y="609175"/>
            <a:ext cx="6524797"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505839" y="1858558"/>
            <a:ext cx="10914434" cy="483209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Record the results and progress: the moves of the players and their progress must be recorded at the same time the points are recorded and updated automatically.</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Creating rooms: the users are able to create public or private room to play and inviting friends to join them the games.</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Text Chatting and voice chatting (users communication):</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users are able to communicate with each other in the middle of the game through text messages or voice chatting.</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p:txBody>
      </p:sp>
      <p:pic>
        <p:nvPicPr>
          <p:cNvPr id="3" name="Picture 2" descr="A green gear with a check mark on it&#10;&#10;Description automatically generated with low confidence">
            <a:extLst>
              <a:ext uri="{FF2B5EF4-FFF2-40B4-BE49-F238E27FC236}">
                <a16:creationId xmlns:a16="http://schemas.microsoft.com/office/drawing/2014/main" id="{6FB619D2-7331-EAA4-3621-B6B103A6E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7875" y="333998"/>
            <a:ext cx="1409701" cy="1409701"/>
          </a:xfrm>
          <a:prstGeom prst="rect">
            <a:avLst/>
          </a:prstGeom>
        </p:spPr>
      </p:pic>
    </p:spTree>
    <p:extLst>
      <p:ext uri="{BB962C8B-B14F-4D97-AF65-F5344CB8AC3E}">
        <p14:creationId xmlns:p14="http://schemas.microsoft.com/office/powerpoint/2010/main" val="2532303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3147841" y="609175"/>
            <a:ext cx="6524797"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505839" y="1858558"/>
            <a:ext cx="10914434" cy="397031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system must allow users to reset their password by clicking on "I forgot my password" and receiving a link to their verified email address.</a:t>
            </a:r>
          </a:p>
          <a:p>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system must allow the user to submit feedback through a contact form in the app.</a:t>
            </a:r>
          </a:p>
          <a:p>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system should allow the user to buy coins (currency in the game) from the app.</a:t>
            </a:r>
          </a:p>
        </p:txBody>
      </p:sp>
      <p:pic>
        <p:nvPicPr>
          <p:cNvPr id="3" name="Picture 2" descr="A green gear with a check mark on it&#10;&#10;Description automatically generated with low confidence">
            <a:extLst>
              <a:ext uri="{FF2B5EF4-FFF2-40B4-BE49-F238E27FC236}">
                <a16:creationId xmlns:a16="http://schemas.microsoft.com/office/drawing/2014/main" id="{6FB619D2-7331-EAA4-3621-B6B103A6E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7875" y="333998"/>
            <a:ext cx="1409701" cy="1409701"/>
          </a:xfrm>
          <a:prstGeom prst="rect">
            <a:avLst/>
          </a:prstGeom>
        </p:spPr>
      </p:pic>
    </p:spTree>
    <p:extLst>
      <p:ext uri="{BB962C8B-B14F-4D97-AF65-F5344CB8AC3E}">
        <p14:creationId xmlns:p14="http://schemas.microsoft.com/office/powerpoint/2010/main" val="244968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3147841" y="609175"/>
            <a:ext cx="6524797"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638783" y="2591983"/>
            <a:ext cx="10914434" cy="181588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Users can enter credit card information or use Apple Pay to buy the coins.</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system must allow users to buy via Apple Pay or STC Pay.</a:t>
            </a:r>
          </a:p>
        </p:txBody>
      </p:sp>
      <p:pic>
        <p:nvPicPr>
          <p:cNvPr id="3" name="Picture 2" descr="A green gear with a check mark on it&#10;&#10;Description automatically generated with low confidence">
            <a:extLst>
              <a:ext uri="{FF2B5EF4-FFF2-40B4-BE49-F238E27FC236}">
                <a16:creationId xmlns:a16="http://schemas.microsoft.com/office/drawing/2014/main" id="{6FB619D2-7331-EAA4-3621-B6B103A6E0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47875" y="333998"/>
            <a:ext cx="1409701" cy="1409701"/>
          </a:xfrm>
          <a:prstGeom prst="rect">
            <a:avLst/>
          </a:prstGeom>
        </p:spPr>
      </p:pic>
    </p:spTree>
    <p:extLst>
      <p:ext uri="{BB962C8B-B14F-4D97-AF65-F5344CB8AC3E}">
        <p14:creationId xmlns:p14="http://schemas.microsoft.com/office/powerpoint/2010/main" val="134867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2643188" y="880493"/>
            <a:ext cx="7577138"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Non-Functional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548295" y="1961770"/>
            <a:ext cx="10914434" cy="440120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-Ease of use: The app should be easy to learn and use, the app should have a simple and clear user interface that contains clear explanations to it and some tutorials and instructions</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The training time should not be more than 3 minutes. </a:t>
            </a:r>
          </a:p>
          <a:p>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 good performance: The app should be working smoothly and without delay, especially with the fast playing from the players, this is done by updating and improving the algorithms and the techniques that have been used and the app.</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Each event shall be done within 2 seconds.</a:t>
            </a:r>
          </a:p>
        </p:txBody>
      </p:sp>
      <p:pic>
        <p:nvPicPr>
          <p:cNvPr id="6" name="Picture 5" descr="A clipboard with a pen and gear&#10;&#10;Description automatically generated with medium confidence">
            <a:extLst>
              <a:ext uri="{FF2B5EF4-FFF2-40B4-BE49-F238E27FC236}">
                <a16:creationId xmlns:a16="http://schemas.microsoft.com/office/drawing/2014/main" id="{558FCA25-0665-C838-BF77-AE32C85F2B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700212" y="513744"/>
            <a:ext cx="1428750" cy="1428750"/>
          </a:xfrm>
          <a:prstGeom prst="rect">
            <a:avLst/>
          </a:prstGeom>
        </p:spPr>
      </p:pic>
    </p:spTree>
    <p:extLst>
      <p:ext uri="{BB962C8B-B14F-4D97-AF65-F5344CB8AC3E}">
        <p14:creationId xmlns:p14="http://schemas.microsoft.com/office/powerpoint/2010/main" val="527595030"/>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2643188" y="880493"/>
            <a:ext cx="7577138"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Non-Functional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1073082" y="1942494"/>
            <a:ext cx="10914434" cy="526297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-Compatibility: The app should support different devices. For example, smart phones, tablets, and computers. Also, the app should support multiple operating systems. For example, iOS, Android, Windows, and Mac.</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Our goal is to make the app available in many devices.</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-Support multiple languages: apart from Arabic language, the app should offer some of the most popular languages. For example, English, French, Hindi and Chinese.</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Our goal is to support many languages to make the app 	widespread.</a:t>
            </a:r>
          </a:p>
          <a:p>
            <a:pPr marL="457200" indent="-457200">
              <a:buFont typeface="Arial" panose="020B0604020202020204" pitchFamily="34" charset="0"/>
              <a:buChar char="•"/>
            </a:pP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t>
            </a:r>
          </a:p>
        </p:txBody>
      </p:sp>
      <p:pic>
        <p:nvPicPr>
          <p:cNvPr id="6" name="Picture 5" descr="A clipboard with a pen and gear&#10;&#10;Description automatically generated with medium confidence">
            <a:extLst>
              <a:ext uri="{FF2B5EF4-FFF2-40B4-BE49-F238E27FC236}">
                <a16:creationId xmlns:a16="http://schemas.microsoft.com/office/drawing/2014/main" id="{558FCA25-0665-C838-BF77-AE32C85F2B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700212" y="513744"/>
            <a:ext cx="1428750" cy="1428750"/>
          </a:xfrm>
          <a:prstGeom prst="rect">
            <a:avLst/>
          </a:prstGeom>
        </p:spPr>
      </p:pic>
    </p:spTree>
    <p:extLst>
      <p:ext uri="{BB962C8B-B14F-4D97-AF65-F5344CB8AC3E}">
        <p14:creationId xmlns:p14="http://schemas.microsoft.com/office/powerpoint/2010/main" val="744440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2643188" y="880493"/>
            <a:ext cx="7577138"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Non-Functional requirements</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7" name="TextBox 6">
            <a:extLst>
              <a:ext uri="{FF2B5EF4-FFF2-40B4-BE49-F238E27FC236}">
                <a16:creationId xmlns:a16="http://schemas.microsoft.com/office/drawing/2014/main" id="{B090A3F9-4BF7-9456-4C2E-E26C58DF80E3}"/>
              </a:ext>
            </a:extLst>
          </p:cNvPr>
          <p:cNvSpPr txBox="1"/>
          <p:nvPr/>
        </p:nvSpPr>
        <p:spPr>
          <a:xfrm>
            <a:off x="548295" y="1961770"/>
            <a:ext cx="10914434" cy="224676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-Availability: The app should be working 24/7 non-stop. That is done by coming up with dependable and strong servers. </a:t>
            </a:r>
          </a:p>
          <a:p>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The Rate of failure occurrence should be less than 1% in each 	day. </a:t>
            </a:r>
          </a:p>
          <a:p>
            <a:pPr marL="457200" indent="-457200">
              <a:buFont typeface="Arial" panose="020B0604020202020204" pitchFamily="34" charset="0"/>
              <a:buChar char="•"/>
            </a:pPr>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p:txBody>
      </p:sp>
      <p:pic>
        <p:nvPicPr>
          <p:cNvPr id="6" name="Picture 5" descr="A clipboard with a pen and gear&#10;&#10;Description automatically generated with medium confidence">
            <a:extLst>
              <a:ext uri="{FF2B5EF4-FFF2-40B4-BE49-F238E27FC236}">
                <a16:creationId xmlns:a16="http://schemas.microsoft.com/office/drawing/2014/main" id="{558FCA25-0665-C838-BF77-AE32C85F2B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700212" y="513744"/>
            <a:ext cx="1428750" cy="1428750"/>
          </a:xfrm>
          <a:prstGeom prst="rect">
            <a:avLst/>
          </a:prstGeom>
        </p:spPr>
      </p:pic>
    </p:spTree>
    <p:extLst>
      <p:ext uri="{BB962C8B-B14F-4D97-AF65-F5344CB8AC3E}">
        <p14:creationId xmlns:p14="http://schemas.microsoft.com/office/powerpoint/2010/main" val="3715104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l="11310" r="11679"/>
          <a:stretch/>
        </p:blipFill>
        <p:spPr>
          <a:xfrm>
            <a:off x="-170" y="4773"/>
            <a:ext cx="8450317" cy="6857990"/>
          </a:xfrm>
          <a:prstGeom prst="rect">
            <a:avLst/>
          </a:prstGeom>
        </p:spPr>
      </p:pic>
      <p:sp>
        <p:nvSpPr>
          <p:cNvPr id="2" name="TextBox 1">
            <a:extLst>
              <a:ext uri="{FF2B5EF4-FFF2-40B4-BE49-F238E27FC236}">
                <a16:creationId xmlns:a16="http://schemas.microsoft.com/office/drawing/2014/main" id="{363D01AC-08DE-3A48-59BA-3ECF19A563FA}"/>
              </a:ext>
            </a:extLst>
          </p:cNvPr>
          <p:cNvSpPr txBox="1"/>
          <p:nvPr/>
        </p:nvSpPr>
        <p:spPr>
          <a:xfrm>
            <a:off x="643468" y="643467"/>
            <a:ext cx="5452532"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kern="1200" dirty="0">
                <a:ln w="19050">
                  <a:solidFill>
                    <a:sysClr val="windowText" lastClr="000000"/>
                  </a:solidFill>
                </a:ln>
                <a:solidFill>
                  <a:srgbClr val="FFFFFF"/>
                </a:solidFill>
                <a:effectLst>
                  <a:glow rad="139700">
                    <a:schemeClr val="tx2">
                      <a:alpha val="40000"/>
                    </a:schemeClr>
                  </a:glow>
                  <a:outerShdw blurRad="38100" dist="38100" dir="2700000" algn="tl">
                    <a:srgbClr val="000000">
                      <a:alpha val="43137"/>
                    </a:srgbClr>
                  </a:outerShdw>
                </a:effectLst>
                <a:ea typeface="+mj-ea"/>
                <a:cs typeface="+mj-cs"/>
              </a:rPr>
              <a:t>Activity diagram</a:t>
            </a:r>
          </a:p>
        </p:txBody>
      </p:sp>
      <p:pic>
        <p:nvPicPr>
          <p:cNvPr id="4" name="Picture 3" descr="A clipboard with colorful circles and papers&#10;&#10;Description automatically generated with low confidence">
            <a:extLst>
              <a:ext uri="{FF2B5EF4-FFF2-40B4-BE49-F238E27FC236}">
                <a16:creationId xmlns:a16="http://schemas.microsoft.com/office/drawing/2014/main" id="{9C8C5755-BD26-80FA-6977-483E473FDC9E}"/>
              </a:ext>
            </a:extLst>
          </p:cNvPr>
          <p:cNvPicPr>
            <a:picLocks noChangeAspect="1"/>
          </p:cNvPicPr>
          <p:nvPr/>
        </p:nvPicPr>
        <p:blipFill rotWithShape="1">
          <a:blip r:embed="rId4">
            <a:extLst>
              <a:ext uri="{28A0092B-C50C-407E-A947-70E740481C1C}">
                <a14:useLocalDpi xmlns:a14="http://schemas.microsoft.com/office/drawing/2010/main" val="0"/>
              </a:ext>
            </a:extLst>
          </a:blip>
          <a:srcRect l="6234" r="6820"/>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12718497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3" name="TextBox 2">
            <a:extLst>
              <a:ext uri="{FF2B5EF4-FFF2-40B4-BE49-F238E27FC236}">
                <a16:creationId xmlns:a16="http://schemas.microsoft.com/office/drawing/2014/main" id="{41072C2F-ADBE-8754-3320-9D331883D33C}"/>
              </a:ext>
            </a:extLst>
          </p:cNvPr>
          <p:cNvSpPr txBox="1"/>
          <p:nvPr/>
        </p:nvSpPr>
        <p:spPr>
          <a:xfrm>
            <a:off x="2266949" y="6281279"/>
            <a:ext cx="11939588" cy="369332"/>
          </a:xfrm>
          <a:prstGeom prst="rect">
            <a:avLst/>
          </a:prstGeom>
          <a:noFill/>
        </p:spPr>
        <p:txBody>
          <a:bodyPr wrap="square">
            <a:spAutoFit/>
          </a:bodyPr>
          <a:lstStyle/>
          <a:p>
            <a:pPr marL="457200" indent="-457200">
              <a:buFont typeface="Arial" panose="020B0604020202020204" pitchFamily="34" charset="0"/>
              <a:buChar char="•"/>
            </a:pPr>
            <a:r>
              <a:rPr lang="en-US"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Activity diagram if the user did not create an account or log in in the app. </a:t>
            </a:r>
          </a:p>
        </p:txBody>
      </p:sp>
      <p:pic>
        <p:nvPicPr>
          <p:cNvPr id="6" name="Picture 5" descr="A diagram of a game&#10;&#10;Description automatically generated with low confidence">
            <a:extLst>
              <a:ext uri="{FF2B5EF4-FFF2-40B4-BE49-F238E27FC236}">
                <a16:creationId xmlns:a16="http://schemas.microsoft.com/office/drawing/2014/main" id="{9BE94624-056C-1404-BA4D-937DF893BB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0771" y="70979"/>
            <a:ext cx="6490415" cy="6139321"/>
          </a:xfrm>
          <a:prstGeom prst="rect">
            <a:avLst/>
          </a:prstGeom>
        </p:spPr>
      </p:pic>
    </p:spTree>
    <p:extLst>
      <p:ext uri="{BB962C8B-B14F-4D97-AF65-F5344CB8AC3E}">
        <p14:creationId xmlns:p14="http://schemas.microsoft.com/office/powerpoint/2010/main" val="3886313320"/>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3" name="TextBox 2">
            <a:extLst>
              <a:ext uri="{FF2B5EF4-FFF2-40B4-BE49-F238E27FC236}">
                <a16:creationId xmlns:a16="http://schemas.microsoft.com/office/drawing/2014/main" id="{41072C2F-ADBE-8754-3320-9D331883D33C}"/>
              </a:ext>
            </a:extLst>
          </p:cNvPr>
          <p:cNvSpPr txBox="1"/>
          <p:nvPr/>
        </p:nvSpPr>
        <p:spPr>
          <a:xfrm>
            <a:off x="3428999" y="6281279"/>
            <a:ext cx="11939588" cy="369332"/>
          </a:xfrm>
          <a:prstGeom prst="rect">
            <a:avLst/>
          </a:prstGeom>
          <a:noFill/>
        </p:spPr>
        <p:txBody>
          <a:bodyPr wrap="square">
            <a:spAutoFit/>
          </a:bodyPr>
          <a:lstStyle/>
          <a:p>
            <a:pPr marL="457200" indent="-457200">
              <a:buFont typeface="Arial" panose="020B0604020202020204" pitchFamily="34" charset="0"/>
              <a:buChar char="•"/>
            </a:pPr>
            <a:r>
              <a:rPr lang="en-US"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Activity diagram if the user did log in in the app. </a:t>
            </a:r>
          </a:p>
        </p:txBody>
      </p:sp>
      <p:pic>
        <p:nvPicPr>
          <p:cNvPr id="6" name="Picture 5">
            <a:extLst>
              <a:ext uri="{FF2B5EF4-FFF2-40B4-BE49-F238E27FC236}">
                <a16:creationId xmlns:a16="http://schemas.microsoft.com/office/drawing/2014/main" id="{9BE94624-056C-1404-BA4D-937DF893BB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838457" y="70979"/>
            <a:ext cx="6438900" cy="6210300"/>
          </a:xfrm>
          <a:prstGeom prst="rect">
            <a:avLst/>
          </a:prstGeom>
        </p:spPr>
      </p:pic>
    </p:spTree>
    <p:extLst>
      <p:ext uri="{BB962C8B-B14F-4D97-AF65-F5344CB8AC3E}">
        <p14:creationId xmlns:p14="http://schemas.microsoft.com/office/powerpoint/2010/main" val="1492218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4585280" y="1046239"/>
            <a:ext cx="3521107"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Introduction</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3" name="Picture 2" descr="A light bulb with a question mark&#10;&#10;Description automatically generated">
            <a:extLst>
              <a:ext uri="{FF2B5EF4-FFF2-40B4-BE49-F238E27FC236}">
                <a16:creationId xmlns:a16="http://schemas.microsoft.com/office/drawing/2014/main" id="{E986033B-4B3F-12EC-69AB-E84A3BBA7F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09790" y="627744"/>
            <a:ext cx="1525316" cy="1525316"/>
          </a:xfrm>
          <a:prstGeom prst="rect">
            <a:avLst/>
          </a:prstGeom>
        </p:spPr>
      </p:pic>
      <p:sp>
        <p:nvSpPr>
          <p:cNvPr id="2" name="TextBox 1">
            <a:extLst>
              <a:ext uri="{FF2B5EF4-FFF2-40B4-BE49-F238E27FC236}">
                <a16:creationId xmlns:a16="http://schemas.microsoft.com/office/drawing/2014/main" id="{CF080E3A-057C-D006-EB64-1B0625CEC15F}"/>
              </a:ext>
            </a:extLst>
          </p:cNvPr>
          <p:cNvSpPr txBox="1"/>
          <p:nvPr/>
        </p:nvSpPr>
        <p:spPr>
          <a:xfrm>
            <a:off x="547883" y="2351681"/>
            <a:ext cx="11779088" cy="403187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32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is an app game for the most popular cards games in Saudi Arabia "</a:t>
            </a:r>
            <a:r>
              <a:rPr lang="en-US" sz="32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t>
            </a:r>
            <a:r>
              <a:rPr lang="ar-SA"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بلوت-</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t>
            </a:r>
            <a:r>
              <a:rPr lang="ar-SA"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This app allows its users to play </a:t>
            </a:r>
            <a:r>
              <a:rPr lang="en-US" sz="32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online with other users in around the world. This app has an easy and simple interface to use. In this app, you can create private rooms in order to play with friends. Also, you can join public rooms with other players. Overall, </a:t>
            </a:r>
            <a:r>
              <a:rPr lang="en-US" sz="32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is a very good choice for </a:t>
            </a:r>
            <a:r>
              <a:rPr lang="en-US" sz="32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players who want to play the game in anytime and anywhere with players around the world. </a:t>
            </a:r>
          </a:p>
        </p:txBody>
      </p:sp>
    </p:spTree>
    <p:extLst>
      <p:ext uri="{BB962C8B-B14F-4D97-AF65-F5344CB8AC3E}">
        <p14:creationId xmlns:p14="http://schemas.microsoft.com/office/powerpoint/2010/main" val="1569481206"/>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l="11310" r="11679"/>
          <a:stretch/>
        </p:blipFill>
        <p:spPr>
          <a:xfrm>
            <a:off x="-170" y="10"/>
            <a:ext cx="8450317" cy="6857990"/>
          </a:xfrm>
          <a:prstGeom prst="rect">
            <a:avLst/>
          </a:prstGeom>
        </p:spPr>
      </p:pic>
      <p:sp>
        <p:nvSpPr>
          <p:cNvPr id="2" name="TextBox 1">
            <a:extLst>
              <a:ext uri="{FF2B5EF4-FFF2-40B4-BE49-F238E27FC236}">
                <a16:creationId xmlns:a16="http://schemas.microsoft.com/office/drawing/2014/main" id="{AE283C76-0E3A-647D-279D-565853C405C6}"/>
              </a:ext>
            </a:extLst>
          </p:cNvPr>
          <p:cNvSpPr txBox="1"/>
          <p:nvPr/>
        </p:nvSpPr>
        <p:spPr>
          <a:xfrm>
            <a:off x="643468" y="643467"/>
            <a:ext cx="4620584"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kern="1200" dirty="0">
                <a:ln w="19050">
                  <a:solidFill>
                    <a:sysClr val="windowText" lastClr="000000"/>
                  </a:solidFill>
                </a:ln>
                <a:solidFill>
                  <a:srgbClr val="FFFFFF"/>
                </a:solidFill>
                <a:effectLst>
                  <a:glow rad="139700">
                    <a:schemeClr val="tx2">
                      <a:alpha val="40000"/>
                    </a:schemeClr>
                  </a:glow>
                  <a:outerShdw blurRad="38100" dist="38100" dir="2700000" algn="tl">
                    <a:srgbClr val="000000">
                      <a:alpha val="43137"/>
                    </a:srgbClr>
                  </a:outerShdw>
                </a:effectLst>
                <a:ea typeface="+mj-ea"/>
                <a:cs typeface="+mj-cs"/>
              </a:rPr>
              <a:t>Project Use Case Diagram</a:t>
            </a:r>
          </a:p>
        </p:txBody>
      </p:sp>
      <p:pic>
        <p:nvPicPr>
          <p:cNvPr id="7" name="Picture 6" descr="A picture containing clipart, cartoon, screenshot, graphics&#10;&#10;Description automatically generated">
            <a:extLst>
              <a:ext uri="{FF2B5EF4-FFF2-40B4-BE49-F238E27FC236}">
                <a16:creationId xmlns:a16="http://schemas.microsoft.com/office/drawing/2014/main" id="{3ED58B1A-49D9-6787-AABC-6642164B6994}"/>
              </a:ext>
            </a:extLst>
          </p:cNvPr>
          <p:cNvPicPr>
            <a:picLocks noChangeAspect="1"/>
          </p:cNvPicPr>
          <p:nvPr/>
        </p:nvPicPr>
        <p:blipFill rotWithShape="1">
          <a:blip r:embed="rId4">
            <a:extLst>
              <a:ext uri="{28A0092B-C50C-407E-A947-70E740481C1C}">
                <a14:useLocalDpi xmlns:a14="http://schemas.microsoft.com/office/drawing/2010/main" val="0"/>
              </a:ext>
            </a:extLst>
          </a:blip>
          <a:srcRect l="5271" r="7785" b="3"/>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193948754"/>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3" name="TextBox 2">
            <a:extLst>
              <a:ext uri="{FF2B5EF4-FFF2-40B4-BE49-F238E27FC236}">
                <a16:creationId xmlns:a16="http://schemas.microsoft.com/office/drawing/2014/main" id="{41072C2F-ADBE-8754-3320-9D331883D33C}"/>
              </a:ext>
            </a:extLst>
          </p:cNvPr>
          <p:cNvSpPr txBox="1"/>
          <p:nvPr/>
        </p:nvSpPr>
        <p:spPr>
          <a:xfrm>
            <a:off x="3873974" y="6413902"/>
            <a:ext cx="11939588" cy="461665"/>
          </a:xfrm>
          <a:prstGeom prst="rect">
            <a:avLst/>
          </a:prstGeom>
          <a:noFill/>
        </p:spPr>
        <p:txBody>
          <a:bodyPr wrap="square">
            <a:spAutoFit/>
          </a:bodyPr>
          <a:lstStyle/>
          <a:p>
            <a:pPr marL="457200" indent="-457200">
              <a:buFont typeface="Arial" panose="020B0604020202020204" pitchFamily="34" charset="0"/>
              <a:buChar char="•"/>
            </a:pPr>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Project Use Case Diagram</a:t>
            </a:r>
          </a:p>
        </p:txBody>
      </p:sp>
      <p:pic>
        <p:nvPicPr>
          <p:cNvPr id="4" name="Picture 3" descr="A diagram of a system&#10;&#10;Description automatically generated with low confidence">
            <a:extLst>
              <a:ext uri="{FF2B5EF4-FFF2-40B4-BE49-F238E27FC236}">
                <a16:creationId xmlns:a16="http://schemas.microsoft.com/office/drawing/2014/main" id="{13AB9205-9B0A-8184-4FE7-A90C660095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4820" y="43014"/>
            <a:ext cx="6615940" cy="6390445"/>
          </a:xfrm>
          <a:prstGeom prst="rect">
            <a:avLst/>
          </a:prstGeom>
        </p:spPr>
      </p:pic>
    </p:spTree>
    <p:extLst>
      <p:ext uri="{BB962C8B-B14F-4D97-AF65-F5344CB8AC3E}">
        <p14:creationId xmlns:p14="http://schemas.microsoft.com/office/powerpoint/2010/main" val="1698970080"/>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l="11310" r="11679"/>
          <a:stretch/>
        </p:blipFill>
        <p:spPr>
          <a:xfrm>
            <a:off x="-170" y="10"/>
            <a:ext cx="8450317" cy="6857990"/>
          </a:xfrm>
          <a:prstGeom prst="rect">
            <a:avLst/>
          </a:prstGeom>
        </p:spPr>
      </p:pic>
      <p:sp>
        <p:nvSpPr>
          <p:cNvPr id="2" name="TextBox 1">
            <a:extLst>
              <a:ext uri="{FF2B5EF4-FFF2-40B4-BE49-F238E27FC236}">
                <a16:creationId xmlns:a16="http://schemas.microsoft.com/office/drawing/2014/main" id="{C8CCA647-1667-3A0E-9526-E1B2E4A60EAC}"/>
              </a:ext>
            </a:extLst>
          </p:cNvPr>
          <p:cNvSpPr txBox="1"/>
          <p:nvPr/>
        </p:nvSpPr>
        <p:spPr>
          <a:xfrm>
            <a:off x="643468" y="643467"/>
            <a:ext cx="4620584"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kern="1200" dirty="0">
                <a:ln w="19050">
                  <a:solidFill>
                    <a:sysClr val="windowText" lastClr="000000"/>
                  </a:solidFill>
                </a:ln>
                <a:solidFill>
                  <a:srgbClr val="FFFFFF"/>
                </a:solidFill>
                <a:effectLst>
                  <a:glow rad="139700">
                    <a:schemeClr val="tx2">
                      <a:alpha val="40000"/>
                    </a:schemeClr>
                  </a:glow>
                  <a:outerShdw blurRad="38100" dist="38100" dir="2700000" algn="tl">
                    <a:srgbClr val="000000">
                      <a:alpha val="43137"/>
                    </a:srgbClr>
                  </a:outerShdw>
                </a:effectLst>
                <a:ea typeface="+mj-ea"/>
                <a:cs typeface="+mj-cs"/>
              </a:rPr>
              <a:t>Class Diagram</a:t>
            </a:r>
          </a:p>
        </p:txBody>
      </p:sp>
      <p:pic>
        <p:nvPicPr>
          <p:cNvPr id="7" name="Picture 6" descr="A picture containing colorfulness, graphics, screenshot, circle&#10;&#10;Description automatically generated">
            <a:extLst>
              <a:ext uri="{FF2B5EF4-FFF2-40B4-BE49-F238E27FC236}">
                <a16:creationId xmlns:a16="http://schemas.microsoft.com/office/drawing/2014/main" id="{48F2D240-1FA6-FC02-0100-F084D87F8AA7}"/>
              </a:ext>
            </a:extLst>
          </p:cNvPr>
          <p:cNvPicPr>
            <a:picLocks noChangeAspect="1"/>
          </p:cNvPicPr>
          <p:nvPr/>
        </p:nvPicPr>
        <p:blipFill rotWithShape="1">
          <a:blip r:embed="rId4">
            <a:extLst>
              <a:ext uri="{28A0092B-C50C-407E-A947-70E740481C1C}">
                <a14:useLocalDpi xmlns:a14="http://schemas.microsoft.com/office/drawing/2010/main" val="0"/>
              </a:ext>
            </a:extLst>
          </a:blip>
          <a:srcRect l="4201" r="8853"/>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984211952"/>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3" name="TextBox 2">
            <a:extLst>
              <a:ext uri="{FF2B5EF4-FFF2-40B4-BE49-F238E27FC236}">
                <a16:creationId xmlns:a16="http://schemas.microsoft.com/office/drawing/2014/main" id="{41072C2F-ADBE-8754-3320-9D331883D33C}"/>
              </a:ext>
            </a:extLst>
          </p:cNvPr>
          <p:cNvSpPr txBox="1"/>
          <p:nvPr/>
        </p:nvSpPr>
        <p:spPr>
          <a:xfrm>
            <a:off x="4379020" y="6379960"/>
            <a:ext cx="11939588" cy="461665"/>
          </a:xfrm>
          <a:prstGeom prst="rect">
            <a:avLst/>
          </a:prstGeom>
          <a:noFill/>
        </p:spPr>
        <p:txBody>
          <a:bodyPr wrap="square">
            <a:spAutoFit/>
          </a:bodyPr>
          <a:lstStyle/>
          <a:p>
            <a:pPr marL="457200" indent="-457200">
              <a:buFont typeface="Arial" panose="020B0604020202020204" pitchFamily="34" charset="0"/>
              <a:buChar char="•"/>
            </a:pPr>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Project Class Diagram</a:t>
            </a:r>
          </a:p>
        </p:txBody>
      </p:sp>
      <p:pic>
        <p:nvPicPr>
          <p:cNvPr id="6" name="Picture 5">
            <a:extLst>
              <a:ext uri="{FF2B5EF4-FFF2-40B4-BE49-F238E27FC236}">
                <a16:creationId xmlns:a16="http://schemas.microsoft.com/office/drawing/2014/main" id="{CE710B2F-4EB7-ACB7-D99E-915B5FB4656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365814" y="0"/>
            <a:ext cx="7651545" cy="6363586"/>
          </a:xfrm>
          <a:prstGeom prst="rect">
            <a:avLst/>
          </a:prstGeom>
        </p:spPr>
      </p:pic>
    </p:spTree>
    <p:extLst>
      <p:ext uri="{BB962C8B-B14F-4D97-AF65-F5344CB8AC3E}">
        <p14:creationId xmlns:p14="http://schemas.microsoft.com/office/powerpoint/2010/main" val="3676463058"/>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l="11310" r="11679"/>
          <a:stretch/>
        </p:blipFill>
        <p:spPr>
          <a:xfrm>
            <a:off x="-170" y="10"/>
            <a:ext cx="8450317" cy="6857990"/>
          </a:xfrm>
          <a:prstGeom prst="rect">
            <a:avLst/>
          </a:prstGeom>
        </p:spPr>
      </p:pic>
      <p:sp>
        <p:nvSpPr>
          <p:cNvPr id="2" name="TextBox 1">
            <a:extLst>
              <a:ext uri="{FF2B5EF4-FFF2-40B4-BE49-F238E27FC236}">
                <a16:creationId xmlns:a16="http://schemas.microsoft.com/office/drawing/2014/main" id="{C8CCA647-1667-3A0E-9526-E1B2E4A60EAC}"/>
              </a:ext>
            </a:extLst>
          </p:cNvPr>
          <p:cNvSpPr txBox="1"/>
          <p:nvPr/>
        </p:nvSpPr>
        <p:spPr>
          <a:xfrm>
            <a:off x="336662" y="835973"/>
            <a:ext cx="6286721" cy="456713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5400" b="1" kern="1200" dirty="0">
                <a:ln w="19050">
                  <a:solidFill>
                    <a:sysClr val="windowText" lastClr="000000"/>
                  </a:solidFill>
                </a:ln>
                <a:solidFill>
                  <a:srgbClr val="FFFFFF"/>
                </a:solidFill>
                <a:effectLst>
                  <a:glow rad="139700">
                    <a:schemeClr val="tx2">
                      <a:alpha val="40000"/>
                    </a:schemeClr>
                  </a:glow>
                  <a:outerShdw blurRad="38100" dist="38100" dir="2700000" algn="tl">
                    <a:srgbClr val="000000">
                      <a:alpha val="43137"/>
                    </a:srgbClr>
                  </a:outerShdw>
                </a:effectLst>
                <a:ea typeface="+mj-ea"/>
                <a:cs typeface="+mj-cs"/>
              </a:rPr>
              <a:t>Sequence Diagram</a:t>
            </a:r>
          </a:p>
        </p:txBody>
      </p:sp>
      <p:pic>
        <p:nvPicPr>
          <p:cNvPr id="7" name="Picture 6">
            <a:extLst>
              <a:ext uri="{FF2B5EF4-FFF2-40B4-BE49-F238E27FC236}">
                <a16:creationId xmlns:a16="http://schemas.microsoft.com/office/drawing/2014/main" id="{48F2D240-1FA6-FC02-0100-F084D87F8AA7}"/>
              </a:ext>
            </a:extLst>
          </p:cNvPr>
          <p:cNvPicPr>
            <a:picLocks noChangeAspect="1"/>
          </p:cNvPicPr>
          <p:nvPr/>
        </p:nvPicPr>
        <p:blipFill>
          <a:blip r:embed="rId4">
            <a:extLst>
              <a:ext uri="{28A0092B-C50C-407E-A947-70E740481C1C}">
                <a14:useLocalDpi xmlns:a14="http://schemas.microsoft.com/office/drawing/2010/main" val="0"/>
              </a:ext>
            </a:extLst>
          </a:blip>
          <a:srcRect l="6527" r="6527"/>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3472926756"/>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pic>
        <p:nvPicPr>
          <p:cNvPr id="9" name="Picture 8" descr="A picture containing text, diagram, parallel, plan&#10;&#10;Description automatically generated">
            <a:extLst>
              <a:ext uri="{FF2B5EF4-FFF2-40B4-BE49-F238E27FC236}">
                <a16:creationId xmlns:a16="http://schemas.microsoft.com/office/drawing/2014/main" id="{26DC7BA6-2DFE-5FAC-D85A-ED19C69772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95788" y="198521"/>
            <a:ext cx="9058961" cy="5925787"/>
          </a:xfrm>
          <a:prstGeom prst="rect">
            <a:avLst/>
          </a:prstGeom>
        </p:spPr>
      </p:pic>
      <p:sp>
        <p:nvSpPr>
          <p:cNvPr id="10" name="TextBox 9">
            <a:extLst>
              <a:ext uri="{FF2B5EF4-FFF2-40B4-BE49-F238E27FC236}">
                <a16:creationId xmlns:a16="http://schemas.microsoft.com/office/drawing/2014/main" id="{B21DD462-382A-D196-8815-928417E93C06}"/>
              </a:ext>
            </a:extLst>
          </p:cNvPr>
          <p:cNvSpPr txBox="1"/>
          <p:nvPr/>
        </p:nvSpPr>
        <p:spPr>
          <a:xfrm>
            <a:off x="3566889" y="6130903"/>
            <a:ext cx="11939588" cy="584775"/>
          </a:xfrm>
          <a:prstGeom prst="rect">
            <a:avLst/>
          </a:prstGeom>
          <a:noFill/>
        </p:spPr>
        <p:txBody>
          <a:bodyPr wrap="square">
            <a:spAutoFit/>
          </a:bodyPr>
          <a:lstStyle/>
          <a:p>
            <a:pPr marL="457200" indent="-457200">
              <a:buFont typeface="Arial" panose="020B0604020202020204" pitchFamily="34" charset="0"/>
              <a:buChar char="•"/>
            </a:pPr>
            <a:r>
              <a:rPr lang="en-US" sz="32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Project Sequence Diagram</a:t>
            </a:r>
          </a:p>
        </p:txBody>
      </p:sp>
    </p:spTree>
    <p:extLst>
      <p:ext uri="{BB962C8B-B14F-4D97-AF65-F5344CB8AC3E}">
        <p14:creationId xmlns:p14="http://schemas.microsoft.com/office/powerpoint/2010/main" val="20617717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5292157" y="974904"/>
            <a:ext cx="2593733"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Problem</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6" name="Picture 5" descr="A yellow triangle with a white exclamation mark&#10;&#10;Description automatically generated">
            <a:extLst>
              <a:ext uri="{FF2B5EF4-FFF2-40B4-BE49-F238E27FC236}">
                <a16:creationId xmlns:a16="http://schemas.microsoft.com/office/drawing/2014/main" id="{094D4AE7-C5F7-702D-7C5E-01E8F0E3C4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6550" y="488314"/>
            <a:ext cx="1804176" cy="1804176"/>
          </a:xfrm>
          <a:prstGeom prst="rect">
            <a:avLst/>
          </a:prstGeom>
        </p:spPr>
      </p:pic>
      <p:sp>
        <p:nvSpPr>
          <p:cNvPr id="2" name="TextBox 1">
            <a:extLst>
              <a:ext uri="{FF2B5EF4-FFF2-40B4-BE49-F238E27FC236}">
                <a16:creationId xmlns:a16="http://schemas.microsoft.com/office/drawing/2014/main" id="{D22F68D2-5B49-E76D-C8A4-BDE9FD3C4227}"/>
              </a:ext>
            </a:extLst>
          </p:cNvPr>
          <p:cNvSpPr txBox="1"/>
          <p:nvPr/>
        </p:nvSpPr>
        <p:spPr>
          <a:xfrm>
            <a:off x="922527" y="2415081"/>
            <a:ext cx="10914434" cy="2677656"/>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players need an easy way to play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because not all the time players can play with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theirfriends</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every day, so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provides playing on a daily basis, The player needs to play with their Friends who are in other places or regions. The professional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player wants to play in tournaments. The beginner player needs to be trained practically to play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272749861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5272393" y="799253"/>
            <a:ext cx="3430620"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Background</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3" name="Picture 2" descr="A picture containing screenshot, rectangle, design&#10;&#10;Description automatically generated">
            <a:extLst>
              <a:ext uri="{FF2B5EF4-FFF2-40B4-BE49-F238E27FC236}">
                <a16:creationId xmlns:a16="http://schemas.microsoft.com/office/drawing/2014/main" id="{D1D0E9ED-701B-6CA7-1742-F5B4B8900F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0817" y="303321"/>
            <a:ext cx="1750980" cy="1750980"/>
          </a:xfrm>
          <a:prstGeom prst="rect">
            <a:avLst/>
          </a:prstGeom>
        </p:spPr>
      </p:pic>
      <p:sp>
        <p:nvSpPr>
          <p:cNvPr id="2" name="TextBox 1">
            <a:extLst>
              <a:ext uri="{FF2B5EF4-FFF2-40B4-BE49-F238E27FC236}">
                <a16:creationId xmlns:a16="http://schemas.microsoft.com/office/drawing/2014/main" id="{7A155DCD-5C9C-8A50-7289-B35115B559FC}"/>
              </a:ext>
            </a:extLst>
          </p:cNvPr>
          <p:cNvSpPr txBox="1"/>
          <p:nvPr/>
        </p:nvSpPr>
        <p:spPr>
          <a:xfrm>
            <a:off x="922527" y="2019707"/>
            <a:ext cx="10914434" cy="440120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 is an app game allows its users play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online. You can play it either with friends or with other players in the world. The app is free and there is a subscription that gives extra features. One of the best features in the app is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theranking</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system which determines the level of the player to put the player with other players who has the same level to make the game is competitive and fun.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has great popularity in the Arabian countries especially in Saudi Arabia because </a:t>
            </a:r>
            <a:r>
              <a:rPr lang="en-US" sz="28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Baloot</a:t>
            </a:r>
            <a:r>
              <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is which is one of the most popular card games. You can play it anytime and everywhere.</a:t>
            </a:r>
          </a:p>
          <a:p>
            <a:endParaRPr lang="en-US" sz="28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8922819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5272393" y="751623"/>
            <a:ext cx="2600526"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Solution</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9" name="Picture 8" descr="A light bulb with a check mark on it&#10;&#10;Description automatically generated with medium confidence">
            <a:extLst>
              <a:ext uri="{FF2B5EF4-FFF2-40B4-BE49-F238E27FC236}">
                <a16:creationId xmlns:a16="http://schemas.microsoft.com/office/drawing/2014/main" id="{02C229EE-7C32-9271-6A2D-58CBA368B3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7439" y="148275"/>
            <a:ext cx="1713437" cy="1713437"/>
          </a:xfrm>
          <a:prstGeom prst="rect">
            <a:avLst/>
          </a:prstGeom>
        </p:spPr>
      </p:pic>
      <p:sp>
        <p:nvSpPr>
          <p:cNvPr id="2" name="TextBox 1">
            <a:extLst>
              <a:ext uri="{FF2B5EF4-FFF2-40B4-BE49-F238E27FC236}">
                <a16:creationId xmlns:a16="http://schemas.microsoft.com/office/drawing/2014/main" id="{A8BC7DA5-B265-E334-764A-C0FEB699AF1D}"/>
              </a:ext>
            </a:extLst>
          </p:cNvPr>
          <p:cNvSpPr txBox="1"/>
          <p:nvPr/>
        </p:nvSpPr>
        <p:spPr>
          <a:xfrm>
            <a:off x="1046352" y="1791107"/>
            <a:ext cx="10914434" cy="5016758"/>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offers several solutions and features that help users enjoy the game and improve their experience. The features of these solutions are as follows:</a:t>
            </a:r>
          </a:p>
          <a:p>
            <a:endPar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1-Playing with Artificial Intelligence: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offers the option to play with Artificial Intelligence,</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where users can play against the computer that</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features an adjustable difficulty level to improve their skills in the game.</a:t>
            </a:r>
          </a:p>
          <a:p>
            <a:endPar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2-Playing Online: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offers the option to</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play with other players online, where users can enjoy the game with their friends or other players from all</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over the world.</a:t>
            </a:r>
          </a:p>
          <a:p>
            <a:endPar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3-Quick Play: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allows users to play the</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game faster and more efficiently by adding Quick Play</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options and reduces the time consumed in the game.</a:t>
            </a:r>
          </a:p>
        </p:txBody>
      </p:sp>
    </p:spTree>
    <p:extLst>
      <p:ext uri="{BB962C8B-B14F-4D97-AF65-F5344CB8AC3E}">
        <p14:creationId xmlns:p14="http://schemas.microsoft.com/office/powerpoint/2010/main" val="137294926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685800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5272393" y="751623"/>
            <a:ext cx="2600526"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Solution</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9" name="Picture 8" descr="A light bulb with a check mark on it&#10;&#10;Description automatically generated with medium confidence">
            <a:extLst>
              <a:ext uri="{FF2B5EF4-FFF2-40B4-BE49-F238E27FC236}">
                <a16:creationId xmlns:a16="http://schemas.microsoft.com/office/drawing/2014/main" id="{02C229EE-7C32-9271-6A2D-58CBA368B3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7439" y="148275"/>
            <a:ext cx="1713437" cy="1713437"/>
          </a:xfrm>
          <a:prstGeom prst="rect">
            <a:avLst/>
          </a:prstGeom>
        </p:spPr>
      </p:pic>
      <p:sp>
        <p:nvSpPr>
          <p:cNvPr id="2" name="TextBox 1">
            <a:extLst>
              <a:ext uri="{FF2B5EF4-FFF2-40B4-BE49-F238E27FC236}">
                <a16:creationId xmlns:a16="http://schemas.microsoft.com/office/drawing/2014/main" id="{A8BC7DA5-B265-E334-764A-C0FEB699AF1D}"/>
              </a:ext>
            </a:extLst>
          </p:cNvPr>
          <p:cNvSpPr txBox="1"/>
          <p:nvPr/>
        </p:nvSpPr>
        <p:spPr>
          <a:xfrm>
            <a:off x="574864" y="2000744"/>
            <a:ext cx="11760011" cy="4708981"/>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4-Customizable Game Options: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offers</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customizable game options, where users can change the background, colors, and settings to make the game experience more suitable and personalized.</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5-Statistics and Progress Tracking: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allows users to track their progress in the game and</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know the statistics related to their performance by</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displaying detailed statistics and reports that show the</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winners, losers, and win rates.</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6-Game Guide: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includes a guide for</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users that explain how to play and the rules, and users</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can refer to it at any time during a game.</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7-Technical Support: </a:t>
            </a:r>
            <a:r>
              <a:rPr lang="en-US" sz="2000" b="1" spc="50" dirty="0" err="1">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Kammelna</a:t>
            </a:r>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 app provides technical</a:t>
            </a:r>
          </a:p>
          <a:p>
            <a:r>
              <a:rPr lang="en-US" sz="20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support for users, where they can contact the support team to get help in solving any problems they encounter in the game or to provide any inquiries or Suggestions for improving the game. The game is also regularly updated to maintain its quality and improve the user experience.</a:t>
            </a:r>
          </a:p>
        </p:txBody>
      </p:sp>
    </p:spTree>
    <p:extLst>
      <p:ext uri="{BB962C8B-B14F-4D97-AF65-F5344CB8AC3E}">
        <p14:creationId xmlns:p14="http://schemas.microsoft.com/office/powerpoint/2010/main" val="1767168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7749634"/>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5272393" y="623034"/>
            <a:ext cx="3146050"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Work plan</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sp>
        <p:nvSpPr>
          <p:cNvPr id="2" name="TextBox 1">
            <a:extLst>
              <a:ext uri="{FF2B5EF4-FFF2-40B4-BE49-F238E27FC236}">
                <a16:creationId xmlns:a16="http://schemas.microsoft.com/office/drawing/2014/main" id="{A8BC7DA5-B265-E334-764A-C0FEB699AF1D}"/>
              </a:ext>
            </a:extLst>
          </p:cNvPr>
          <p:cNvSpPr txBox="1"/>
          <p:nvPr/>
        </p:nvSpPr>
        <p:spPr>
          <a:xfrm>
            <a:off x="879665" y="1820236"/>
            <a:ext cx="10914434" cy="4893647"/>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If we are the ones who create the app, we will do the following:</a:t>
            </a:r>
          </a:p>
          <a:p>
            <a:endPar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First, we need to understand and figure out the requirements and features needed to the app and record it. Also, we need to record users needs and record the problems in apps that have the same idea.</a:t>
            </a:r>
          </a:p>
          <a:p>
            <a:endPar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Second, we need to design a simple, well-looked user interface.</a:t>
            </a:r>
          </a:p>
          <a:p>
            <a:endPar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Third, we need to start software development with the suitable programming language to develop the app on iOS devices and Android devices.</a:t>
            </a:r>
          </a:p>
          <a:p>
            <a:endPar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4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Fourth, we need to conduct extensive testing to ensure that the app works and interacts properly with users without glitches or problems.</a:t>
            </a:r>
          </a:p>
        </p:txBody>
      </p:sp>
      <p:pic>
        <p:nvPicPr>
          <p:cNvPr id="6" name="Picture 5" descr="A picture containing graphics, screenshot, font, graphic design&#10;&#10;Description automatically generated">
            <a:extLst>
              <a:ext uri="{FF2B5EF4-FFF2-40B4-BE49-F238E27FC236}">
                <a16:creationId xmlns:a16="http://schemas.microsoft.com/office/drawing/2014/main" id="{E08201E7-8DFA-F60E-5DFA-E2E1168F8F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1371" y="-79239"/>
            <a:ext cx="1680931" cy="1899475"/>
          </a:xfrm>
          <a:prstGeom prst="rect">
            <a:avLst/>
          </a:prstGeom>
        </p:spPr>
      </p:pic>
    </p:spTree>
    <p:extLst>
      <p:ext uri="{BB962C8B-B14F-4D97-AF65-F5344CB8AC3E}">
        <p14:creationId xmlns:p14="http://schemas.microsoft.com/office/powerpoint/2010/main" val="121581053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598976" cy="7749634"/>
          </a:xfrm>
          <a:prstGeom prst="rect">
            <a:avLst/>
          </a:prstGeom>
        </p:spPr>
      </p:pic>
      <p:sp>
        <p:nvSpPr>
          <p:cNvPr id="2" name="TextBox 1">
            <a:extLst>
              <a:ext uri="{FF2B5EF4-FFF2-40B4-BE49-F238E27FC236}">
                <a16:creationId xmlns:a16="http://schemas.microsoft.com/office/drawing/2014/main" id="{A8BC7DA5-B265-E334-764A-C0FEB699AF1D}"/>
              </a:ext>
            </a:extLst>
          </p:cNvPr>
          <p:cNvSpPr txBox="1"/>
          <p:nvPr/>
        </p:nvSpPr>
        <p:spPr>
          <a:xfrm>
            <a:off x="798702" y="2700448"/>
            <a:ext cx="10914434" cy="249299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r>
              <a:rPr lang="en-US" sz="26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Fifth, after testing and checking that the app works properly, we need to release the app on applications stores (App Store for iOS devices and Google Play for Android devices).</a:t>
            </a:r>
          </a:p>
          <a:p>
            <a:endParaRPr lang="en-US" sz="26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endParaRPr>
          </a:p>
          <a:p>
            <a:r>
              <a:rPr lang="en-US" sz="2600" b="1" spc="50" dirty="0">
                <a:ln w="3175" cmpd="sng">
                  <a:solidFill>
                    <a:schemeClr val="tx1"/>
                  </a:solidFill>
                  <a:prstDash val="solid"/>
                </a:ln>
                <a:solidFill>
                  <a:srgbClr val="70AD47">
                    <a:tint val="1000"/>
                  </a:srgbClr>
                </a:solidFill>
                <a:effectLst>
                  <a:glow rad="38100">
                    <a:schemeClr val="accent1">
                      <a:alpha val="40000"/>
                    </a:schemeClr>
                  </a:glow>
                  <a:outerShdw blurRad="50800" dist="38100" dir="18900000" algn="bl" rotWithShape="0">
                    <a:prstClr val="black">
                      <a:alpha val="40000"/>
                    </a:prstClr>
                  </a:outerShdw>
                </a:effectLst>
                <a:ea typeface="Calibri" panose="020F0502020204030204" pitchFamily="34" charset="0"/>
                <a:cs typeface="Calibri" panose="020F0502020204030204" pitchFamily="34" charset="0"/>
              </a:rPr>
              <a:t>Finally, we need to continue to monitor, maintain, and update the app regularly to improve performance, fix bugs, and update and add features. </a:t>
            </a:r>
          </a:p>
        </p:txBody>
      </p:sp>
      <p:sp>
        <p:nvSpPr>
          <p:cNvPr id="3" name="TextBox 2">
            <a:extLst>
              <a:ext uri="{FF2B5EF4-FFF2-40B4-BE49-F238E27FC236}">
                <a16:creationId xmlns:a16="http://schemas.microsoft.com/office/drawing/2014/main" id="{CF033C6C-FF22-3595-07B1-7EE1832F3293}"/>
              </a:ext>
            </a:extLst>
          </p:cNvPr>
          <p:cNvSpPr txBox="1"/>
          <p:nvPr/>
        </p:nvSpPr>
        <p:spPr>
          <a:xfrm>
            <a:off x="5272393" y="623034"/>
            <a:ext cx="3146050" cy="830997"/>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r>
              <a:rPr lang="en-US"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rPr>
              <a:t>  Work plan</a:t>
            </a:r>
            <a:endParaRPr lang="ar-SA" sz="4800" dirty="0">
              <a:ln w="19050">
                <a:solidFill>
                  <a:sysClr val="windowText" lastClr="000000"/>
                </a:solidFill>
              </a:ln>
              <a:solidFill>
                <a:schemeClr val="bg1"/>
              </a:solidFill>
              <a:effectLst>
                <a:glow rad="139700">
                  <a:schemeClr val="tx2">
                    <a:alpha val="40000"/>
                  </a:schemeClr>
                </a:glow>
                <a:outerShdw blurRad="38100" dist="38100" dir="2700000" algn="tl">
                  <a:srgbClr val="000000">
                    <a:alpha val="43137"/>
                  </a:srgbClr>
                </a:outerShdw>
              </a:effectLst>
              <a:latin typeface="Bahnschrift SemiBold SemiConden" panose="020B0502040204020203" pitchFamily="34" charset="0"/>
            </a:endParaRPr>
          </a:p>
        </p:txBody>
      </p:sp>
      <p:pic>
        <p:nvPicPr>
          <p:cNvPr id="7" name="Picture 6" descr="A picture containing graphics, screenshot, font, graphic design&#10;&#10;Description automatically generated">
            <a:extLst>
              <a:ext uri="{FF2B5EF4-FFF2-40B4-BE49-F238E27FC236}">
                <a16:creationId xmlns:a16="http://schemas.microsoft.com/office/drawing/2014/main" id="{4DC025D2-FEF7-9698-D817-8B11D2E61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1371" y="-79239"/>
            <a:ext cx="1680931" cy="1899475"/>
          </a:xfrm>
          <a:prstGeom prst="rect">
            <a:avLst/>
          </a:prstGeom>
        </p:spPr>
      </p:pic>
    </p:spTree>
    <p:extLst>
      <p:ext uri="{BB962C8B-B14F-4D97-AF65-F5344CB8AC3E}">
        <p14:creationId xmlns:p14="http://schemas.microsoft.com/office/powerpoint/2010/main" val="2278365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CCCB6D-5162-4AAE-A5E3-3AC55410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BCD8C04-CC7B-40EF-82EB-E9821F79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0" y="2458"/>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pattern, fabric, clothing, design&#10;&#10;Description automatically generated">
            <a:extLst>
              <a:ext uri="{FF2B5EF4-FFF2-40B4-BE49-F238E27FC236}">
                <a16:creationId xmlns:a16="http://schemas.microsoft.com/office/drawing/2014/main" id="{F342E2DD-A3DB-9421-7322-2FC18A94140E}"/>
              </a:ext>
            </a:extLst>
          </p:cNvPr>
          <p:cNvPicPr>
            <a:picLocks noChangeAspect="1"/>
          </p:cNvPicPr>
          <p:nvPr/>
        </p:nvPicPr>
        <p:blipFill rotWithShape="1">
          <a:blip r:embed="rId2">
            <a:alphaModFix amt="40000"/>
            <a:extLst>
              <a:ext uri="{BEBA8EAE-BF5A-486C-A8C5-ECC9F3942E4B}">
                <a14:imgProps xmlns:a14="http://schemas.microsoft.com/office/drawing/2010/main">
                  <a14:imgLayer r:embed="rId3">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rcRect l="11310" r="11679"/>
          <a:stretch/>
        </p:blipFill>
        <p:spPr>
          <a:xfrm>
            <a:off x="-170" y="10"/>
            <a:ext cx="8450317" cy="6857990"/>
          </a:xfrm>
          <a:prstGeom prst="rect">
            <a:avLst/>
          </a:prstGeom>
        </p:spPr>
      </p:pic>
      <p:sp>
        <p:nvSpPr>
          <p:cNvPr id="4" name="TextBox 3">
            <a:extLst>
              <a:ext uri="{FF2B5EF4-FFF2-40B4-BE49-F238E27FC236}">
                <a16:creationId xmlns:a16="http://schemas.microsoft.com/office/drawing/2014/main" id="{3DDDAB82-E2DB-CEC4-DED3-75B5D702B048}"/>
              </a:ext>
            </a:extLst>
          </p:cNvPr>
          <p:cNvSpPr txBox="1"/>
          <p:nvPr/>
        </p:nvSpPr>
        <p:spPr>
          <a:xfrm>
            <a:off x="643468" y="643467"/>
            <a:ext cx="4620584" cy="4567137"/>
          </a:xfrm>
          <a:prstGeom prst="rect">
            <a:avLst/>
          </a:prstGeom>
        </p:spPr>
        <p:style>
          <a:lnRef idx="0">
            <a:scrgbClr r="0" g="0" b="0"/>
          </a:lnRef>
          <a:fillRef idx="0">
            <a:scrgbClr r="0" g="0" b="0"/>
          </a:fillRef>
          <a:effectRef idx="0">
            <a:scrgbClr r="0" g="0" b="0"/>
          </a:effectRef>
          <a:fontRef idx="minor">
            <a:schemeClr val="dk1"/>
          </a:fontRef>
        </p:style>
        <p:txBody>
          <a:bodyPr vert="horz" lIns="91440" tIns="45720" rIns="91440" bIns="45720" rtlCol="0" anchor="b">
            <a:normAutofit/>
          </a:bodyPr>
          <a:lstStyle/>
          <a:p>
            <a:pPr>
              <a:lnSpc>
                <a:spcPct val="90000"/>
              </a:lnSpc>
              <a:spcBef>
                <a:spcPct val="0"/>
              </a:spcBef>
              <a:spcAft>
                <a:spcPts val="600"/>
              </a:spcAft>
            </a:pPr>
            <a:r>
              <a:rPr lang="en-US" sz="6000" b="1" kern="1200" dirty="0">
                <a:ln w="19050">
                  <a:solidFill>
                    <a:sysClr val="windowText" lastClr="000000"/>
                  </a:solidFill>
                </a:ln>
                <a:solidFill>
                  <a:srgbClr val="FFFFFF"/>
                </a:solidFill>
                <a:effectLst>
                  <a:glow rad="139700">
                    <a:schemeClr val="tx2">
                      <a:alpha val="40000"/>
                    </a:schemeClr>
                  </a:glow>
                  <a:outerShdw blurRad="38100" dist="38100" dir="2700000" algn="tl">
                    <a:srgbClr val="000000">
                      <a:alpha val="43137"/>
                    </a:srgbClr>
                  </a:outerShdw>
                </a:effectLst>
                <a:ea typeface="+mj-ea"/>
                <a:cs typeface="+mj-cs"/>
              </a:rPr>
              <a:t>  Project requirements</a:t>
            </a:r>
          </a:p>
        </p:txBody>
      </p:sp>
      <p:pic>
        <p:nvPicPr>
          <p:cNvPr id="3" name="Picture 2" descr="A clipboard with check marks and a gear&#10;&#10;Description automatically generated with low confidence">
            <a:extLst>
              <a:ext uri="{FF2B5EF4-FFF2-40B4-BE49-F238E27FC236}">
                <a16:creationId xmlns:a16="http://schemas.microsoft.com/office/drawing/2014/main" id="{670FC7FC-DFB2-A3E4-4472-4CAB99AE28D0}"/>
              </a:ext>
            </a:extLst>
          </p:cNvPr>
          <p:cNvPicPr>
            <a:picLocks noChangeAspect="1"/>
          </p:cNvPicPr>
          <p:nvPr/>
        </p:nvPicPr>
        <p:blipFill rotWithShape="1">
          <a:blip r:embed="rId4">
            <a:extLst>
              <a:ext uri="{28A0092B-C50C-407E-A947-70E740481C1C}">
                <a14:useLocalDpi xmlns:a14="http://schemas.microsoft.com/office/drawing/2010/main" val="0"/>
              </a:ext>
            </a:extLst>
          </a:blip>
          <a:srcRect r="13054"/>
          <a:stretch/>
        </p:blipFill>
        <p:spPr>
          <a:xfrm>
            <a:off x="6225997" y="-2458"/>
            <a:ext cx="5962785" cy="685800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113200883"/>
      </p:ext>
    </p:extLst>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2832</TotalTime>
  <Words>1381</Words>
  <Application>Microsoft Office PowerPoint</Application>
  <PresentationFormat>Widescreen</PresentationFormat>
  <Paragraphs>104</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Bahnschrift SemiBold SemiConden</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mftaah.com</dc:creator>
  <cp:lastModifiedBy>mftaah.com</cp:lastModifiedBy>
  <cp:revision>68</cp:revision>
  <dcterms:created xsi:type="dcterms:W3CDTF">2023-05-19T11:12:57Z</dcterms:created>
  <dcterms:modified xsi:type="dcterms:W3CDTF">2023-06-02T18:14:52Z</dcterms:modified>
</cp:coreProperties>
</file>

<file path=docProps/thumbnail.jpeg>
</file>